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90" r:id="rId3"/>
    <p:sldId id="28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75BC361-8CFB-448A-B99F-78B1EFF73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42DE6F-3AC8-4BF1-831F-D38EDE874726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A5572-E7B8-435D-8631-56B19F2B0BB9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CFA331-3051-4ABB-A0DA-9D0360A9EBC4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EF854-CD88-48CE-A14F-E32EAB8BAE80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BE2BD0-D90F-4A55-B361-2D1BB7100F8A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BF689-CCE2-413C-8E60-6701A9A4DDA7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4C9B7-BD5D-4980-99E6-67F4452FB99D}" type="slidenum">
              <a:rPr lang="en-US" smtClean="0">
                <a:latin typeface="Arial" charset="0"/>
              </a:rPr>
              <a:pPr/>
              <a:t>27</a:t>
            </a:fld>
            <a:endParaRPr lang="en-US" smtClean="0">
              <a:latin typeface="Arial" charset="0"/>
            </a:endParaRPr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13E8F5-6293-43DD-9C0D-CE3596DD5421}" type="slidenum">
              <a:rPr lang="en-US" smtClean="0">
                <a:latin typeface="Arial" charset="0"/>
              </a:rPr>
              <a:pPr/>
              <a:t>28</a:t>
            </a:fld>
            <a:endParaRPr lang="en-US" smtClean="0"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D26ED-287F-4BF1-9595-7854E3B4DF7D}" type="slidenum">
              <a:rPr lang="en-US" smtClean="0">
                <a:latin typeface="Arial" charset="0"/>
              </a:rPr>
              <a:pPr/>
              <a:t>29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2CCF7-D70D-466E-9835-75211A774032}" type="slidenum">
              <a:rPr lang="en-US" smtClean="0">
                <a:latin typeface="Arial" charset="0"/>
              </a:rPr>
              <a:pPr/>
              <a:t>30</a:t>
            </a:fld>
            <a:endParaRPr lang="en-US" smtClean="0">
              <a:latin typeface="Arial" charset="0"/>
            </a:endParaRPr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29041-B86B-4EF2-BD64-0DE87C625162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BA116-B6D7-4024-B116-FDE59E181110}" type="slidenum">
              <a:rPr lang="en-US" smtClean="0">
                <a:latin typeface="Arial" charset="0"/>
              </a:rPr>
              <a:pPr/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A7A8F8-027F-43AF-B2FC-C2ABD8E53B71}" type="slidenum">
              <a:rPr lang="en-US" smtClean="0">
                <a:latin typeface="Arial" charset="0"/>
              </a:rPr>
              <a:pPr/>
              <a:t>32</a:t>
            </a:fld>
            <a:endParaRPr lang="en-US" smtClean="0">
              <a:latin typeface="Arial" charset="0"/>
            </a:endParaRPr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1FD78-DF52-45E9-BE17-CE7148255E54}" type="slidenum">
              <a:rPr lang="en-US" smtClean="0">
                <a:latin typeface="Arial" charset="0"/>
              </a:rPr>
              <a:pPr/>
              <a:t>33</a:t>
            </a:fld>
            <a:endParaRPr lang="en-US" smtClean="0">
              <a:latin typeface="Arial" charset="0"/>
            </a:endParaRPr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B6D6C-9D57-482A-A5D4-084C8FED65A6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7D6AB-3FA7-401D-BF05-2494D5A9D5CD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DD5E7B-A02F-40ED-91A5-1032C1B6EEF0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8589AC-7920-4EA6-A7BF-51810D201E74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8E7CA-96BD-47A5-A230-A9C94B261134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4A1FA-827F-4E15-8104-5F8EEB94DF1F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0F738-E693-4727-9022-4BE6E45809EB}" type="slidenum">
              <a:rPr lang="en-US" smtClean="0">
                <a:latin typeface="Arial" charset="0"/>
              </a:rPr>
              <a:pPr/>
              <a:t>21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ar-KW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K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B4486-6CEB-46DD-BACB-C0F492274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F206D-99E0-4E69-9F3D-14D3AA6F6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AC001-D1DC-4EC2-986D-39DFE0290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F2D06-011B-4062-B3EF-E6862F49A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3EB75-0F5E-4CD5-9FA6-6E5F291D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E3A73-134E-4FA4-831A-C61C4446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15FE9-EA8C-4BBD-BA58-CB3B7CC86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128E3-0035-4B2A-BAC0-B19016189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90737-A570-4FCA-90BF-35930181D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6E843-67AE-465E-B25A-2A53D5B40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KW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40050-8F3E-410C-A0FC-7B2692443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FA066C1-6C90-4EF6-A967-AF8C8D5AD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../../../Program%20Files/AnfyTeam/Applet/warp/preview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it.yolasite.com/" TargetMode="External"/><Relationship Id="rId2" Type="http://schemas.openxmlformats.org/officeDocument/2006/relationships/hyperlink" Target="http://www.presentationpoint.yolasite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xploretomorrow.blogspot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524000" y="4343400"/>
            <a:ext cx="304800" cy="990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96969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ar-KW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1828800"/>
            <a:ext cx="1066800" cy="1066800"/>
            <a:chOff x="576" y="1104"/>
            <a:chExt cx="672" cy="672"/>
          </a:xfrm>
        </p:grpSpPr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76" y="1104"/>
              <a:ext cx="672" cy="6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KW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672" y="1248"/>
              <a:ext cx="480" cy="384"/>
            </a:xfrm>
            <a:prstGeom prst="ellipse">
              <a:avLst/>
            </a:prstGeom>
            <a:gradFill rotWithShape="0">
              <a:gsLst>
                <a:gs pos="0">
                  <a:srgbClr val="969696"/>
                </a:gs>
                <a:gs pos="100000">
                  <a:srgbClr val="5F5F5F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ar-KW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143000" y="3124200"/>
            <a:ext cx="6094413" cy="2514600"/>
            <a:chOff x="720" y="1968"/>
            <a:chExt cx="3839" cy="1584"/>
          </a:xfrm>
        </p:grpSpPr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720" y="2928"/>
              <a:ext cx="192" cy="62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6969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C0C0C0"/>
              </a:outerShdw>
            </a:effec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ar-KW"/>
            </a:p>
          </p:txBody>
        </p:sp>
        <p:sp>
          <p:nvSpPr>
            <p:cNvPr id="2065" name="Rectangle 16"/>
            <p:cNvSpPr>
              <a:spLocks noChangeArrowheads="1"/>
            </p:cNvSpPr>
            <p:nvPr/>
          </p:nvSpPr>
          <p:spPr bwMode="auto">
            <a:xfrm>
              <a:off x="2688" y="1968"/>
              <a:ext cx="187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 Can provide humor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3124200"/>
            <a:ext cx="6615113" cy="1828800"/>
            <a:chOff x="144" y="1968"/>
            <a:chExt cx="4167" cy="1152"/>
          </a:xfrm>
        </p:grpSpPr>
        <p:sp>
          <p:nvSpPr>
            <p:cNvPr id="2056" name="Text Box 18"/>
            <p:cNvSpPr txBox="1">
              <a:spLocks noChangeArrowheads="1"/>
            </p:cNvSpPr>
            <p:nvPr/>
          </p:nvSpPr>
          <p:spPr bwMode="auto">
            <a:xfrm>
              <a:off x="2880" y="2832"/>
              <a:ext cx="14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sz="2400">
                  <a:solidFill>
                    <a:schemeClr val="bg1"/>
                  </a:solidFill>
                  <a:latin typeface="Arial" charset="0"/>
                </a:rPr>
                <a:t> Gets attention</a:t>
              </a:r>
            </a:p>
          </p:txBody>
        </p:sp>
        <p:grpSp>
          <p:nvGrpSpPr>
            <p:cNvPr id="2057" name="Group 19"/>
            <p:cNvGrpSpPr>
              <a:grpSpLocks/>
            </p:cNvGrpSpPr>
            <p:nvPr/>
          </p:nvGrpSpPr>
          <p:grpSpPr bwMode="auto">
            <a:xfrm>
              <a:off x="144" y="1968"/>
              <a:ext cx="1584" cy="672"/>
              <a:chOff x="144" y="1872"/>
              <a:chExt cx="1584" cy="1488"/>
            </a:xfrm>
          </p:grpSpPr>
          <p:grpSp>
            <p:nvGrpSpPr>
              <p:cNvPr id="2058" name="Group 20"/>
              <p:cNvGrpSpPr>
                <a:grpSpLocks/>
              </p:cNvGrpSpPr>
              <p:nvPr/>
            </p:nvGrpSpPr>
            <p:grpSpPr bwMode="auto">
              <a:xfrm>
                <a:off x="144" y="1872"/>
                <a:ext cx="1584" cy="1488"/>
                <a:chOff x="384" y="2112"/>
                <a:chExt cx="1584" cy="1488"/>
              </a:xfrm>
            </p:grpSpPr>
            <p:sp>
              <p:nvSpPr>
                <p:cNvPr id="15381" name="Rectangle 21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32" cy="14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KW"/>
                </a:p>
              </p:txBody>
            </p:sp>
            <p:sp>
              <p:nvSpPr>
                <p:cNvPr id="15382" name="Rectangle 22"/>
                <p:cNvSpPr>
                  <a:spLocks noChangeArrowheads="1"/>
                </p:cNvSpPr>
                <p:nvPr/>
              </p:nvSpPr>
              <p:spPr bwMode="auto">
                <a:xfrm rot="-1741567">
                  <a:off x="384" y="2305"/>
                  <a:ext cx="672" cy="19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KW"/>
                </a:p>
              </p:txBody>
            </p:sp>
            <p:sp>
              <p:nvSpPr>
                <p:cNvPr id="15383" name="Rectangle 23"/>
                <p:cNvSpPr>
                  <a:spLocks noChangeArrowheads="1"/>
                </p:cNvSpPr>
                <p:nvPr/>
              </p:nvSpPr>
              <p:spPr bwMode="auto">
                <a:xfrm rot="-1741567">
                  <a:off x="1296" y="2112"/>
                  <a:ext cx="672" cy="19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C0C0C0"/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ar-KW"/>
                </a:p>
              </p:txBody>
            </p:sp>
          </p:grpSp>
          <p:sp>
            <p:nvSpPr>
              <p:cNvPr id="15384" name="Oval 24" descr="Bouquet"/>
              <p:cNvSpPr>
                <a:spLocks noChangeArrowheads="1"/>
              </p:cNvSpPr>
              <p:nvPr/>
            </p:nvSpPr>
            <p:spPr bwMode="auto">
              <a:xfrm>
                <a:off x="960" y="2111"/>
                <a:ext cx="144" cy="193"/>
              </a:xfrm>
              <a:prstGeom prst="ellipse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ar-KW"/>
              </a:p>
            </p:txBody>
          </p:sp>
          <p:sp>
            <p:nvSpPr>
              <p:cNvPr id="15385" name="Rectangle 25" descr="Purple mesh"/>
              <p:cNvSpPr>
                <a:spLocks noChangeArrowheads="1"/>
              </p:cNvSpPr>
              <p:nvPr/>
            </p:nvSpPr>
            <p:spPr bwMode="auto">
              <a:xfrm rot="-1397968">
                <a:off x="528" y="2016"/>
                <a:ext cx="192" cy="95"/>
              </a:xfrm>
              <a:prstGeom prst="rect">
                <a:avLst/>
              </a:prstGeom>
              <a:blipFill dpi="0" rotWithShape="0">
                <a:blip r:embed="rId5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C0C0C0"/>
                </a:outerShdw>
              </a:effectLst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ar-KW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685800" y="685800"/>
            <a:ext cx="8000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Graphics &amp; Animation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 spd="slow" advClick="0" advTm="8000">
    <p:fade thruBlk="1"/>
    <p:sndAc>
      <p:stSnd>
        <p:snd r:embed="rId3" name="mar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Animation and Frame Rates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TV video builds 30 entire frames or pictures every second.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Movies are shot at a shutter rate of 24 frames per second, but using projections tricks the flicker is increased to 48.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On some projectors each frame is shown 3 times before the next frame, for a total of 72 flickers per second which helps eliminate the flicker effect.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Cel Animation – plays at 24 frames per second.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Computer Animation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Typically employees the same logic and procedural concepts as cell animation.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You can usually set your own frame rate 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At 15 frames a second the animation may appear jerky and slow.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2-D animation can be an acceptable alternative to the expense of creating video</a:t>
            </a:r>
          </a:p>
          <a:p>
            <a:pPr algn="just" eaLnBrk="1" hangingPunct="1"/>
            <a:endParaRPr lang="en-US" sz="2400" b="1" smtClean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9900"/>
                </a:solidFill>
                <a:latin typeface="Times New Roman" pitchFamily="18" charset="0"/>
              </a:rPr>
              <a:t>3-D Animation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41910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</a:rPr>
              <a:t>3-D Animation involves three steps: modeling, animation, and rendering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</a:rPr>
              <a:t>	Modeling – the process of creating objects and scenes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</a:rPr>
              <a:t>	Animation – the process of defining the object’s motion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</a:rPr>
              <a:t>	Rendering – the final step in creating 3-D animation.  </a:t>
            </a:r>
          </a:p>
          <a:p>
            <a:pPr algn="just" eaLnBrk="1" hangingPunct="1">
              <a:lnSpc>
                <a:spcPct val="80000"/>
              </a:lnSpc>
            </a:pPr>
            <a:endParaRPr lang="en-US" sz="18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</a:rPr>
              <a:t>Morphing is the process of blending two images into a series of images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  <a:hlinkClick r:id="rId2" action="ppaction://hlinkfile"/>
              </a:rPr>
              <a:t>Warping</a:t>
            </a: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</a:rPr>
              <a:t> allows you to distort a single image</a:t>
            </a:r>
          </a:p>
          <a:p>
            <a:pPr algn="just" eaLnBrk="1" hangingPunct="1">
              <a:lnSpc>
                <a:spcPct val="80000"/>
              </a:lnSpc>
            </a:pPr>
            <a:r>
              <a:rPr lang="en-US" sz="1800" b="1" smtClean="0">
                <a:solidFill>
                  <a:srgbClr val="009900"/>
                </a:solidFill>
                <a:latin typeface="Times New Roman" pitchFamily="18" charset="0"/>
              </a:rPr>
              <a:t>Virtual reality (VR) creates an environment that surrounds the user so that they become part of the experience.</a:t>
            </a:r>
            <a:r>
              <a:rPr lang="en-US" sz="2800" smtClean="0">
                <a:solidFill>
                  <a:srgbClr val="009900"/>
                </a:solidFill>
                <a:latin typeface="Andy" pitchFamily="2" charset="0"/>
              </a:rPr>
              <a:t>  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pic>
        <p:nvPicPr>
          <p:cNvPr id="12292" name="Picture 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752600"/>
            <a:ext cx="386238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Animation File Formats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u="sng" smtClean="0">
                <a:solidFill>
                  <a:srgbClr val="009900"/>
                </a:solidFill>
                <a:latin typeface="Times New Roman" pitchFamily="18" charset="0"/>
              </a:rPr>
              <a:t>Software</a:t>
            </a: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				        </a:t>
            </a:r>
            <a:r>
              <a:rPr lang="en-US" sz="2400" b="1" u="sng" smtClean="0">
                <a:solidFill>
                  <a:srgbClr val="009900"/>
                </a:solidFill>
                <a:latin typeface="Times New Roman" pitchFamily="18" charset="0"/>
              </a:rPr>
              <a:t>File Format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u="sng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Director				        .dir &amp; .dcr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Animator Pro  				 .fli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Studio Max				           .max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SuperCard and Director 		           .pics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Windows Audio Video Interleaved  	.avi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Macintosh 				       .qt &amp; .mov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Motion Video 				.mpeg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CompuServe 				             .gif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Flash  					             .swf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Shockwave 				             .dcr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Graphics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915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Images created with the help of computers.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2-D and 3-D (displayed on a 2-D screen but in such a way that they give an illusion of depth).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Used for scientific research, artistic expression, or for industrial applications.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Graphics have made the computer interfaces more intuitive by removing the need to memorize commands.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Displaying Images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pPr eaLnBrk="1" hangingPunct="1"/>
            <a:endParaRPr lang="en-US" sz="2400" b="1" smtClean="0"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Most all computer displays consist of a grid of tiny pixels arranged in a regular grid of rows and columns.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Images are displayed by assigning different colors to the pixels located in the desired portion of the computer display.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Let’s discuss the pixel a bit more 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Pixel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77200" cy="5638800"/>
          </a:xfrm>
        </p:spPr>
        <p:txBody>
          <a:bodyPr/>
          <a:lstStyle/>
          <a:p>
            <a:pPr eaLnBrk="1" hangingPunct="1"/>
            <a:r>
              <a:rPr lang="en-US" sz="2000" b="1" smtClean="0">
                <a:solidFill>
                  <a:srgbClr val="009900"/>
                </a:solidFill>
                <a:latin typeface="Times New Roman" pitchFamily="18" charset="0"/>
              </a:rPr>
              <a:t>The smallest image forming element on a computer display.</a:t>
            </a:r>
          </a:p>
          <a:p>
            <a:pPr eaLnBrk="1" hangingPunct="1"/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smtClean="0">
                <a:solidFill>
                  <a:srgbClr val="009900"/>
                </a:solidFill>
                <a:latin typeface="Times New Roman" pitchFamily="18" charset="0"/>
              </a:rPr>
              <a:t>The computer display is made up of a regular grid of these pixels.</a:t>
            </a:r>
          </a:p>
          <a:p>
            <a:pPr eaLnBrk="1" hangingPunct="1"/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smtClean="0">
                <a:solidFill>
                  <a:srgbClr val="009900"/>
                </a:solidFill>
                <a:latin typeface="Times New Roman" pitchFamily="18" charset="0"/>
              </a:rPr>
              <a:t>The computer has the capability of assigning any color to any of the individual pixels on the display.</a:t>
            </a:r>
          </a:p>
          <a:p>
            <a:pPr eaLnBrk="1" hangingPunct="1"/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000" b="1" smtClean="0">
                <a:solidFill>
                  <a:srgbClr val="009900"/>
                </a:solidFill>
                <a:latin typeface="Times New Roman" pitchFamily="18" charset="0"/>
              </a:rPr>
              <a:t>Let’s now see how the computer displays a square.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228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rot="-5400000">
            <a:off x="4572000" y="-43434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rot="-5400000">
            <a:off x="4572000" y="-41148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rot="-5400000">
            <a:off x="4572000" y="-45720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685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1143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1371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1600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2057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2286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514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743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971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3200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3429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57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3886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4114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4343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800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029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5257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5486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5715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5943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>
            <a:off x="6172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6400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>
            <a:off x="6629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6858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auto">
          <a:xfrm>
            <a:off x="7086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4" name="Line 36"/>
          <p:cNvSpPr>
            <a:spLocks noChangeShapeType="1"/>
          </p:cNvSpPr>
          <p:nvPr/>
        </p:nvSpPr>
        <p:spPr bwMode="auto">
          <a:xfrm>
            <a:off x="7315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7543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7772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>
            <a:off x="8001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>
            <a:off x="82296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9" name="Line 41"/>
          <p:cNvSpPr>
            <a:spLocks noChangeShapeType="1"/>
          </p:cNvSpPr>
          <p:nvPr/>
        </p:nvSpPr>
        <p:spPr bwMode="auto">
          <a:xfrm>
            <a:off x="84582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86868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914400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0" y="0"/>
            <a:ext cx="0" cy="6858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rot="-5400000">
            <a:off x="4572000" y="-38862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rot="-5400000">
            <a:off x="4572000" y="-36576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6" name="Line 48"/>
          <p:cNvSpPr>
            <a:spLocks noChangeShapeType="1"/>
          </p:cNvSpPr>
          <p:nvPr/>
        </p:nvSpPr>
        <p:spPr bwMode="auto">
          <a:xfrm rot="-5400000">
            <a:off x="4572000" y="-34290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7" name="Line 49"/>
          <p:cNvSpPr>
            <a:spLocks noChangeShapeType="1"/>
          </p:cNvSpPr>
          <p:nvPr/>
        </p:nvSpPr>
        <p:spPr bwMode="auto">
          <a:xfrm rot="-5400000">
            <a:off x="4572000" y="-32004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8" name="Line 50"/>
          <p:cNvSpPr>
            <a:spLocks noChangeShapeType="1"/>
          </p:cNvSpPr>
          <p:nvPr/>
        </p:nvSpPr>
        <p:spPr bwMode="auto">
          <a:xfrm rot="-5400000">
            <a:off x="4572000" y="-29718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59" name="Line 51"/>
          <p:cNvSpPr>
            <a:spLocks noChangeShapeType="1"/>
          </p:cNvSpPr>
          <p:nvPr/>
        </p:nvSpPr>
        <p:spPr bwMode="auto">
          <a:xfrm rot="-5400000">
            <a:off x="4572000" y="-27432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0" name="Line 52"/>
          <p:cNvSpPr>
            <a:spLocks noChangeShapeType="1"/>
          </p:cNvSpPr>
          <p:nvPr/>
        </p:nvSpPr>
        <p:spPr bwMode="auto">
          <a:xfrm rot="-5400000">
            <a:off x="4572000" y="-25146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rot="-5400000">
            <a:off x="4572000" y="-22860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 rot="-5400000">
            <a:off x="4572000" y="-20574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3" name="Line 55"/>
          <p:cNvSpPr>
            <a:spLocks noChangeShapeType="1"/>
          </p:cNvSpPr>
          <p:nvPr/>
        </p:nvSpPr>
        <p:spPr bwMode="auto">
          <a:xfrm rot="-5400000">
            <a:off x="4572000" y="-18288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4" name="Line 56"/>
          <p:cNvSpPr>
            <a:spLocks noChangeShapeType="1"/>
          </p:cNvSpPr>
          <p:nvPr/>
        </p:nvSpPr>
        <p:spPr bwMode="auto">
          <a:xfrm rot="-5400000">
            <a:off x="4572000" y="-16002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5" name="Line 57"/>
          <p:cNvSpPr>
            <a:spLocks noChangeShapeType="1"/>
          </p:cNvSpPr>
          <p:nvPr/>
        </p:nvSpPr>
        <p:spPr bwMode="auto">
          <a:xfrm rot="-5400000">
            <a:off x="4572000" y="-13716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6" name="Line 58"/>
          <p:cNvSpPr>
            <a:spLocks noChangeShapeType="1"/>
          </p:cNvSpPr>
          <p:nvPr/>
        </p:nvSpPr>
        <p:spPr bwMode="auto">
          <a:xfrm rot="-5400000">
            <a:off x="4572000" y="-11430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7" name="Line 59"/>
          <p:cNvSpPr>
            <a:spLocks noChangeShapeType="1"/>
          </p:cNvSpPr>
          <p:nvPr/>
        </p:nvSpPr>
        <p:spPr bwMode="auto">
          <a:xfrm rot="-5400000">
            <a:off x="4572000" y="-9144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8" name="Line 60"/>
          <p:cNvSpPr>
            <a:spLocks noChangeShapeType="1"/>
          </p:cNvSpPr>
          <p:nvPr/>
        </p:nvSpPr>
        <p:spPr bwMode="auto">
          <a:xfrm rot="-5400000">
            <a:off x="4572000" y="-6858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9" name="Line 61"/>
          <p:cNvSpPr>
            <a:spLocks noChangeShapeType="1"/>
          </p:cNvSpPr>
          <p:nvPr/>
        </p:nvSpPr>
        <p:spPr bwMode="auto">
          <a:xfrm rot="-5400000">
            <a:off x="4572000" y="-4572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0" name="Line 62"/>
          <p:cNvSpPr>
            <a:spLocks noChangeShapeType="1"/>
          </p:cNvSpPr>
          <p:nvPr/>
        </p:nvSpPr>
        <p:spPr bwMode="auto">
          <a:xfrm rot="-5400000">
            <a:off x="4572000" y="-2286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1" name="Line 63"/>
          <p:cNvSpPr>
            <a:spLocks noChangeShapeType="1"/>
          </p:cNvSpPr>
          <p:nvPr/>
        </p:nvSpPr>
        <p:spPr bwMode="auto">
          <a:xfrm rot="-5400000">
            <a:off x="4572000" y="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2" name="Line 64"/>
          <p:cNvSpPr>
            <a:spLocks noChangeShapeType="1"/>
          </p:cNvSpPr>
          <p:nvPr/>
        </p:nvSpPr>
        <p:spPr bwMode="auto">
          <a:xfrm rot="-5400000">
            <a:off x="4572000" y="2286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3" name="Line 65"/>
          <p:cNvSpPr>
            <a:spLocks noChangeShapeType="1"/>
          </p:cNvSpPr>
          <p:nvPr/>
        </p:nvSpPr>
        <p:spPr bwMode="auto">
          <a:xfrm rot="-5400000">
            <a:off x="4572000" y="4572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4" name="Line 66"/>
          <p:cNvSpPr>
            <a:spLocks noChangeShapeType="1"/>
          </p:cNvSpPr>
          <p:nvPr/>
        </p:nvSpPr>
        <p:spPr bwMode="auto">
          <a:xfrm rot="-5400000">
            <a:off x="4572000" y="6858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5" name="Line 67"/>
          <p:cNvSpPr>
            <a:spLocks noChangeShapeType="1"/>
          </p:cNvSpPr>
          <p:nvPr/>
        </p:nvSpPr>
        <p:spPr bwMode="auto">
          <a:xfrm rot="-5400000">
            <a:off x="4572000" y="9144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6" name="Line 68"/>
          <p:cNvSpPr>
            <a:spLocks noChangeShapeType="1"/>
          </p:cNvSpPr>
          <p:nvPr/>
        </p:nvSpPr>
        <p:spPr bwMode="auto">
          <a:xfrm rot="-5400000">
            <a:off x="4572000" y="11430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7" name="Line 69"/>
          <p:cNvSpPr>
            <a:spLocks noChangeShapeType="1"/>
          </p:cNvSpPr>
          <p:nvPr/>
        </p:nvSpPr>
        <p:spPr bwMode="auto">
          <a:xfrm rot="-5400000">
            <a:off x="4572000" y="13716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8" name="Line 70"/>
          <p:cNvSpPr>
            <a:spLocks noChangeShapeType="1"/>
          </p:cNvSpPr>
          <p:nvPr/>
        </p:nvSpPr>
        <p:spPr bwMode="auto">
          <a:xfrm rot="-5400000">
            <a:off x="4572000" y="16002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79" name="Line 71"/>
          <p:cNvSpPr>
            <a:spLocks noChangeShapeType="1"/>
          </p:cNvSpPr>
          <p:nvPr/>
        </p:nvSpPr>
        <p:spPr bwMode="auto">
          <a:xfrm rot="-5400000">
            <a:off x="4572000" y="18288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0" name="Line 72"/>
          <p:cNvSpPr>
            <a:spLocks noChangeShapeType="1"/>
          </p:cNvSpPr>
          <p:nvPr/>
        </p:nvSpPr>
        <p:spPr bwMode="auto">
          <a:xfrm rot="-5400000">
            <a:off x="4572000" y="20574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81" name="Line 73"/>
          <p:cNvSpPr>
            <a:spLocks noChangeShapeType="1"/>
          </p:cNvSpPr>
          <p:nvPr/>
        </p:nvSpPr>
        <p:spPr bwMode="auto">
          <a:xfrm rot="-5400000">
            <a:off x="4572000" y="2286000"/>
            <a:ext cx="0" cy="9144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8" name="Rectangle 74"/>
          <p:cNvSpPr>
            <a:spLocks noChangeArrowheads="1"/>
          </p:cNvSpPr>
          <p:nvPr/>
        </p:nvSpPr>
        <p:spPr bwMode="auto">
          <a:xfrm>
            <a:off x="3886200" y="2286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79" name="Rectangle 75"/>
          <p:cNvSpPr>
            <a:spLocks noChangeArrowheads="1"/>
          </p:cNvSpPr>
          <p:nvPr/>
        </p:nvSpPr>
        <p:spPr bwMode="auto">
          <a:xfrm>
            <a:off x="3886200" y="25146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0" name="Rectangle 76"/>
          <p:cNvSpPr>
            <a:spLocks noChangeArrowheads="1"/>
          </p:cNvSpPr>
          <p:nvPr/>
        </p:nvSpPr>
        <p:spPr bwMode="auto">
          <a:xfrm>
            <a:off x="3886200" y="27432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1" name="Rectangle 77"/>
          <p:cNvSpPr>
            <a:spLocks noChangeArrowheads="1"/>
          </p:cNvSpPr>
          <p:nvPr/>
        </p:nvSpPr>
        <p:spPr bwMode="auto">
          <a:xfrm>
            <a:off x="38862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2" name="Rectangle 78"/>
          <p:cNvSpPr>
            <a:spLocks noChangeArrowheads="1"/>
          </p:cNvSpPr>
          <p:nvPr/>
        </p:nvSpPr>
        <p:spPr bwMode="auto">
          <a:xfrm>
            <a:off x="3886200" y="32004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3" name="Rectangle 79"/>
          <p:cNvSpPr>
            <a:spLocks noChangeArrowheads="1"/>
          </p:cNvSpPr>
          <p:nvPr/>
        </p:nvSpPr>
        <p:spPr bwMode="auto">
          <a:xfrm>
            <a:off x="3886200" y="3429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4" name="Rectangle 8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5" name="Rectangle 8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6" name="Rectangle 82"/>
          <p:cNvSpPr>
            <a:spLocks noChangeArrowheads="1"/>
          </p:cNvSpPr>
          <p:nvPr/>
        </p:nvSpPr>
        <p:spPr bwMode="auto">
          <a:xfrm>
            <a:off x="4572000" y="2286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7" name="Rectangle 83"/>
          <p:cNvSpPr>
            <a:spLocks noChangeArrowheads="1"/>
          </p:cNvSpPr>
          <p:nvPr/>
        </p:nvSpPr>
        <p:spPr bwMode="auto">
          <a:xfrm>
            <a:off x="4800600" y="2286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8" name="Rectangle 84"/>
          <p:cNvSpPr>
            <a:spLocks noChangeArrowheads="1"/>
          </p:cNvSpPr>
          <p:nvPr/>
        </p:nvSpPr>
        <p:spPr bwMode="auto">
          <a:xfrm>
            <a:off x="5029200" y="2286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89" name="Rectangle 85"/>
          <p:cNvSpPr>
            <a:spLocks noChangeArrowheads="1"/>
          </p:cNvSpPr>
          <p:nvPr/>
        </p:nvSpPr>
        <p:spPr bwMode="auto">
          <a:xfrm>
            <a:off x="5029200" y="25146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0" name="Rectangle 86"/>
          <p:cNvSpPr>
            <a:spLocks noChangeArrowheads="1"/>
          </p:cNvSpPr>
          <p:nvPr/>
        </p:nvSpPr>
        <p:spPr bwMode="auto">
          <a:xfrm>
            <a:off x="5029200" y="27432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1" name="Rectangle 87"/>
          <p:cNvSpPr>
            <a:spLocks noChangeArrowheads="1"/>
          </p:cNvSpPr>
          <p:nvPr/>
        </p:nvSpPr>
        <p:spPr bwMode="auto">
          <a:xfrm>
            <a:off x="5029200" y="29718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2" name="Rectangle 88"/>
          <p:cNvSpPr>
            <a:spLocks noChangeArrowheads="1"/>
          </p:cNvSpPr>
          <p:nvPr/>
        </p:nvSpPr>
        <p:spPr bwMode="auto">
          <a:xfrm>
            <a:off x="5029200" y="32004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3" name="Rectangle 89"/>
          <p:cNvSpPr>
            <a:spLocks noChangeArrowheads="1"/>
          </p:cNvSpPr>
          <p:nvPr/>
        </p:nvSpPr>
        <p:spPr bwMode="auto">
          <a:xfrm>
            <a:off x="5029200" y="3429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4" name="Rectangle 90"/>
          <p:cNvSpPr>
            <a:spLocks noChangeArrowheads="1"/>
          </p:cNvSpPr>
          <p:nvPr/>
        </p:nvSpPr>
        <p:spPr bwMode="auto">
          <a:xfrm>
            <a:off x="4114800" y="3429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5" name="Rectangle 91"/>
          <p:cNvSpPr>
            <a:spLocks noChangeArrowheads="1"/>
          </p:cNvSpPr>
          <p:nvPr/>
        </p:nvSpPr>
        <p:spPr bwMode="auto">
          <a:xfrm>
            <a:off x="4343400" y="3429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6" name="Rectangle 92"/>
          <p:cNvSpPr>
            <a:spLocks noChangeArrowheads="1"/>
          </p:cNvSpPr>
          <p:nvPr/>
        </p:nvSpPr>
        <p:spPr bwMode="auto">
          <a:xfrm>
            <a:off x="4572000" y="3429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21597" name="Rectangle 93"/>
          <p:cNvSpPr>
            <a:spLocks noChangeArrowheads="1"/>
          </p:cNvSpPr>
          <p:nvPr/>
        </p:nvSpPr>
        <p:spPr bwMode="auto">
          <a:xfrm>
            <a:off x="4800600" y="3429000"/>
            <a:ext cx="2286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94" name="Footer Placeholder 9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78" grpId="0" animBg="1"/>
      <p:bldP spid="21579" grpId="0" animBg="1"/>
      <p:bldP spid="21580" grpId="0" animBg="1"/>
      <p:bldP spid="21581" grpId="0" animBg="1"/>
      <p:bldP spid="21582" grpId="0" animBg="1"/>
      <p:bldP spid="21583" grpId="0" animBg="1"/>
      <p:bldP spid="21584" grpId="0" animBg="1"/>
      <p:bldP spid="21585" grpId="0" animBg="1"/>
      <p:bldP spid="21586" grpId="0" animBg="1"/>
      <p:bldP spid="21587" grpId="0" animBg="1"/>
      <p:bldP spid="21588" grpId="0" animBg="1"/>
      <p:bldP spid="21589" grpId="0" animBg="1"/>
      <p:bldP spid="21590" grpId="0" animBg="1"/>
      <p:bldP spid="21591" grpId="0" animBg="1"/>
      <p:bldP spid="21592" grpId="0" animBg="1"/>
      <p:bldP spid="21593" grpId="0" animBg="1"/>
      <p:bldP spid="21594" grpId="0" animBg="1"/>
      <p:bldP spid="21595" grpId="0" animBg="1"/>
      <p:bldP spid="21596" grpId="0" animBg="1"/>
      <p:bldP spid="215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Dithering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534400" cy="5715000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In this scheme, pixels of alternating colors are used to simulate a color that is not present in the platelet.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For example, red and green pixels can be alternated to give the impression of bright yellow.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quality of the displayed image is poorer.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Aliasing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924800" cy="5715000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computer screen consists of square-ish pixels arranged in a fixed grid.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At times, when a diagonal line is drawn on this grid, it looks more like a staircase, instead of a straight line.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This effect – called aliasing – can be managed by reducing the size of pixels.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152400" y="152400"/>
            <a:ext cx="8534400" cy="617220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PRESENTED BY AND DESIGNED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Point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 out link below for more presentations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www.presentationpoint.yolasite.com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IDEA BY: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FUTURE IT (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www.futureit.yolasite.com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SUPPORTED BY: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www.exploretomorrow.blogspot.com</a:t>
            </a: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Anti-Aliasing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5715000"/>
          </a:xfrm>
        </p:spPr>
        <p:txBody>
          <a:bodyPr/>
          <a:lstStyle/>
          <a:p>
            <a:pPr eaLnBrk="1" hangingPunct="1"/>
            <a:endParaRPr lang="en-US" sz="2400" smtClean="0"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Anti-aliasing is another technique used for managing the ‘staircase’ effect.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Let’s say that we need to draw a white straight-line such that it overlaps 60% with one pixel, and 40% with another initially, and near the end, 58%, 41%, and 1%, respectively, with three pixels</a:t>
            </a:r>
            <a:r>
              <a:rPr lang="en-US" sz="2400" smtClean="0">
                <a:solidFill>
                  <a:srgbClr val="0099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Graphics File Formats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382000" cy="5715000"/>
          </a:xfrm>
        </p:spPr>
        <p:txBody>
          <a:bodyPr/>
          <a:lstStyle/>
          <a:p>
            <a:pPr marL="0" indent="0" algn="just" eaLnBrk="1" hangingPunct="1">
              <a:spcAft>
                <a:spcPct val="55000"/>
              </a:spcAft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choice of the format generally depends upon the nature of the image. For example:</a:t>
            </a:r>
          </a:p>
          <a:p>
            <a:pPr marL="450850" lvl="1" indent="-336550" algn="just" eaLnBrk="1" hangingPunct="1">
              <a:spcAft>
                <a:spcPct val="5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An image of natural scenery contains many irregular, non-gemetric shapes, therefore is stored in bit-map format.</a:t>
            </a:r>
          </a:p>
          <a:p>
            <a:pPr marL="450850" lvl="1" indent="-336550" algn="just" eaLnBrk="1" hangingPunct="1">
              <a:spcAft>
                <a:spcPct val="5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 CAD drawing consists of many geometric shapes like straight lines, arcs, etc. and therefore is stored in a vector format.</a:t>
            </a:r>
          </a:p>
          <a:p>
            <a:pPr marL="450850" lvl="1" indent="-336550" algn="just" eaLnBrk="1" hangingPunct="1">
              <a:spcAft>
                <a:spcPct val="5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 third situation arises when dealing with graphics that contain both regular and irregular shapes.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Vector or Object-Oriented Graphics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924800" cy="5715000"/>
          </a:xfrm>
          <a:noFill/>
        </p:spPr>
        <p:txBody>
          <a:bodyPr/>
          <a:lstStyle/>
          <a:p>
            <a:pPr eaLnBrk="1" hangingPunct="1">
              <a:spcAft>
                <a:spcPct val="6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Treats everything that is drawn as an object</a:t>
            </a:r>
          </a:p>
          <a:p>
            <a:pPr eaLnBrk="1" hangingPunct="1">
              <a:spcAft>
                <a:spcPct val="6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Objects retain their identity after they are drawn</a:t>
            </a:r>
          </a:p>
          <a:p>
            <a:pPr eaLnBrk="1" hangingPunct="1">
              <a:spcAft>
                <a:spcPct val="6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These objects can later be easily moved, stretched, duplicated, deleted, etc</a:t>
            </a:r>
          </a:p>
          <a:p>
            <a:pPr eaLnBrk="1" hangingPunct="1">
              <a:spcAft>
                <a:spcPct val="6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Are resolution independent</a:t>
            </a:r>
          </a:p>
          <a:p>
            <a:pPr eaLnBrk="1" hangingPunct="1">
              <a:spcAft>
                <a:spcPct val="6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Relatively small file size</a:t>
            </a:r>
          </a:p>
          <a:p>
            <a:pPr eaLnBrk="1" hangingPunct="1">
              <a:spcAft>
                <a:spcPct val="6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Examples: swf, svg, wmf, 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Image Processing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458200" cy="5638800"/>
          </a:xfrm>
        </p:spPr>
        <p:txBody>
          <a:bodyPr/>
          <a:lstStyle/>
          <a:p>
            <a:pPr eaLnBrk="1" hangingPunct="1">
              <a:spcAft>
                <a:spcPct val="2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 branch of computer science concerned with manipulating and enhancing computer graphics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Examples: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Converting 2-D satellite imagery into a 3-D model of a terrain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Restoring old, faded photographs into something closer to the original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Determining the amount of silting in Tarbela lake from a satellite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3-D Graphics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34400" cy="5638800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Flat images enhanced to impart the illusion of depth.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We perceive the world and the objects in it in 3-D - breadth, width, depth - although the images formed on the retinas of our eyes are 2-D.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>
              <a:buFontTx/>
              <a:buNone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secret of 3-D perception: stereo vision.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3-D Graphics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5638800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two eyes are spaced a few cm apart.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Result: The images formed on the two retinas are slightly different.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brain combines these two into a single 3-D image, enabling us to perceive depth.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3-D Graphics: Applications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438400"/>
            <a:ext cx="4724400" cy="56388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Games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Medical images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3-D CAD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3-D Rendering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56388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process of converting information about 3-D objects into a bit-map that can be displayed on a 2-D computer display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Computationally, very expensive!</a:t>
            </a:r>
          </a:p>
          <a:p>
            <a:pPr eaLnBrk="1" hangingPunct="1">
              <a:buFontTx/>
              <a:buNone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Steps:</a:t>
            </a:r>
          </a:p>
          <a:p>
            <a:pPr lvl="1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Draw the wire-frame (skeleton, made with thin lines)</a:t>
            </a:r>
          </a:p>
          <a:p>
            <a:pPr lvl="1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Fill with colors, textures, patterns</a:t>
            </a:r>
          </a:p>
          <a:p>
            <a:pPr lvl="1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Add lighting effects (reflections, shadows)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4572000" y="17526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 rot="2736195" flipV="1">
            <a:off x="5060157" y="1955006"/>
            <a:ext cx="23812" cy="1470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rot="5400000">
            <a:off x="5295900" y="24765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rot="18863805" flipV="1">
            <a:off x="5078412" y="3011488"/>
            <a:ext cx="22225" cy="1403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4343400" y="29718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KW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5400000">
            <a:off x="3848100" y="24765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4572000" y="32004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rot="2736195" flipH="1" flipV="1">
            <a:off x="4043362" y="3043238"/>
            <a:ext cx="22225" cy="1403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rot="-2736195">
            <a:off x="4053682" y="1996281"/>
            <a:ext cx="23812" cy="1470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4572000" y="1752600"/>
            <a:ext cx="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rot="1568407">
            <a:off x="4800600" y="18288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rot="20031593" flipV="1">
            <a:off x="4800600" y="31242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 rot="14631593" flipV="1">
            <a:off x="5181600" y="22098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Line 15"/>
          <p:cNvSpPr>
            <a:spLocks noChangeShapeType="1"/>
          </p:cNvSpPr>
          <p:nvPr/>
        </p:nvSpPr>
        <p:spPr bwMode="auto">
          <a:xfrm rot="6968407">
            <a:off x="5181600" y="27432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8" name="Line 16"/>
          <p:cNvSpPr>
            <a:spLocks noChangeShapeType="1"/>
          </p:cNvSpPr>
          <p:nvPr/>
        </p:nvSpPr>
        <p:spPr bwMode="auto">
          <a:xfrm rot="-3831593">
            <a:off x="3886200" y="22098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Line 17"/>
          <p:cNvSpPr>
            <a:spLocks noChangeShapeType="1"/>
          </p:cNvSpPr>
          <p:nvPr/>
        </p:nvSpPr>
        <p:spPr bwMode="auto">
          <a:xfrm rot="-9231593">
            <a:off x="4267200" y="31242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 rot="3831593" flipV="1">
            <a:off x="3886200" y="27432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rot="9231593" flipV="1">
            <a:off x="4267200" y="1828800"/>
            <a:ext cx="762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5" grpId="0" animBg="1"/>
      <p:bldP spid="44036" grpId="0" animBg="1"/>
      <p:bldP spid="44037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  <p:bldP spid="44046" grpId="0" animBg="1"/>
      <p:bldP spid="44047" grpId="0" animBg="1"/>
      <p:bldP spid="44048" grpId="0" animBg="1"/>
      <p:bldP spid="44049" grpId="0" animBg="1"/>
      <p:bldP spid="44050" grpId="0" animBg="1"/>
      <p:bldP spid="4405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>
            <a:spLocks noChangeAspect="1" noChangeShapeType="1"/>
          </p:cNvSpPr>
          <p:nvPr/>
        </p:nvSpPr>
        <p:spPr bwMode="auto">
          <a:xfrm rot="2736195" flipV="1">
            <a:off x="4475162" y="527051"/>
            <a:ext cx="23813" cy="735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Line 3"/>
          <p:cNvSpPr>
            <a:spLocks noChangeAspect="1" noChangeShapeType="1"/>
          </p:cNvSpPr>
          <p:nvPr/>
        </p:nvSpPr>
        <p:spPr bwMode="auto">
          <a:xfrm rot="5400000">
            <a:off x="8172450" y="796925"/>
            <a:ext cx="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0" name="Line 4"/>
          <p:cNvSpPr>
            <a:spLocks noChangeAspect="1" noChangeShapeType="1"/>
          </p:cNvSpPr>
          <p:nvPr/>
        </p:nvSpPr>
        <p:spPr bwMode="auto">
          <a:xfrm rot="18863805" flipV="1">
            <a:off x="4789488" y="1979613"/>
            <a:ext cx="22225" cy="701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Aspect="1" noChangeShapeType="1"/>
          </p:cNvSpPr>
          <p:nvPr/>
        </p:nvSpPr>
        <p:spPr bwMode="auto">
          <a:xfrm rot="5400000">
            <a:off x="8172450" y="3505200"/>
            <a:ext cx="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Line 6"/>
          <p:cNvSpPr>
            <a:spLocks noChangeAspect="1" noChangeShapeType="1"/>
          </p:cNvSpPr>
          <p:nvPr/>
        </p:nvSpPr>
        <p:spPr bwMode="auto">
          <a:xfrm>
            <a:off x="8172450" y="2076450"/>
            <a:ext cx="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Aspect="1" noChangeShapeType="1"/>
          </p:cNvSpPr>
          <p:nvPr/>
        </p:nvSpPr>
        <p:spPr bwMode="auto">
          <a:xfrm rot="2736195" flipH="1" flipV="1">
            <a:off x="4468813" y="3770313"/>
            <a:ext cx="22225" cy="701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Aspect="1" noChangeShapeType="1"/>
          </p:cNvSpPr>
          <p:nvPr/>
        </p:nvSpPr>
        <p:spPr bwMode="auto">
          <a:xfrm rot="-2736195">
            <a:off x="4794250" y="5578475"/>
            <a:ext cx="23813" cy="735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Aspect="1" noChangeShapeType="1"/>
          </p:cNvSpPr>
          <p:nvPr/>
        </p:nvSpPr>
        <p:spPr bwMode="auto">
          <a:xfrm>
            <a:off x="1295400" y="434975"/>
            <a:ext cx="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Aspect="1" noChangeShapeType="1"/>
          </p:cNvSpPr>
          <p:nvPr/>
        </p:nvSpPr>
        <p:spPr bwMode="auto">
          <a:xfrm rot="1568407">
            <a:off x="2798763" y="455613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Aspect="1" noChangeShapeType="1"/>
          </p:cNvSpPr>
          <p:nvPr/>
        </p:nvSpPr>
        <p:spPr bwMode="auto">
          <a:xfrm rot="20031593" flipV="1">
            <a:off x="6577013" y="2057400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Aspect="1" noChangeShapeType="1"/>
          </p:cNvSpPr>
          <p:nvPr/>
        </p:nvSpPr>
        <p:spPr bwMode="auto">
          <a:xfrm rot="14631593" flipV="1">
            <a:off x="6245225" y="604838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3"/>
          <p:cNvSpPr>
            <a:spLocks noChangeAspect="1" noChangeShapeType="1"/>
          </p:cNvSpPr>
          <p:nvPr/>
        </p:nvSpPr>
        <p:spPr bwMode="auto">
          <a:xfrm rot="6968407">
            <a:off x="2798763" y="1908175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4"/>
          <p:cNvSpPr>
            <a:spLocks noChangeAspect="1" noChangeShapeType="1"/>
          </p:cNvSpPr>
          <p:nvPr/>
        </p:nvSpPr>
        <p:spPr bwMode="auto">
          <a:xfrm rot="-3831593">
            <a:off x="2798763" y="5656263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5"/>
          <p:cNvSpPr>
            <a:spLocks noChangeAspect="1" noChangeShapeType="1"/>
          </p:cNvSpPr>
          <p:nvPr/>
        </p:nvSpPr>
        <p:spPr bwMode="auto">
          <a:xfrm rot="-9231593">
            <a:off x="2798763" y="3848100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Line 16"/>
          <p:cNvSpPr>
            <a:spLocks noChangeAspect="1" noChangeShapeType="1"/>
          </p:cNvSpPr>
          <p:nvPr/>
        </p:nvSpPr>
        <p:spPr bwMode="auto">
          <a:xfrm rot="3831593" flipV="1">
            <a:off x="6235700" y="3698875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3" name="Line 17"/>
          <p:cNvSpPr>
            <a:spLocks noChangeAspect="1" noChangeShapeType="1"/>
          </p:cNvSpPr>
          <p:nvPr/>
        </p:nvSpPr>
        <p:spPr bwMode="auto">
          <a:xfrm rot="9231593" flipV="1">
            <a:off x="6584950" y="5507038"/>
            <a:ext cx="76200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609600" y="83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3743325" y="3657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11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2065338" y="1981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6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1981200" y="37338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10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1981200" y="5867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14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743325" y="5867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15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486400" y="5867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16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7324725" y="35814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13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5486400" y="36576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12</a:t>
            </a: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494588" y="1981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9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5656263" y="1981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8</a:t>
            </a:r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913188" y="1981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7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7494588" y="762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5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656263" y="762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4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913188" y="7620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3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2065338" y="838200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2"/>
                </a:solidFill>
                <a:latin typeface="Arial" charset="0"/>
              </a:rPr>
              <a:t>2</a:t>
            </a:r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Graphics &amp; Animation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Computer Animation: Examples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5638800"/>
          </a:xfrm>
        </p:spPr>
        <p:txBody>
          <a:bodyPr/>
          <a:lstStyle/>
          <a:p>
            <a:pPr eaLnBrk="1" hangingPunct="1"/>
            <a:endParaRPr lang="en-US" sz="2400" b="1" smtClean="0"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Games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Cartoons, movies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Visualization of processes, e.g the IM process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Displaying the results of scientific experiments, e.g. nuclear fusion.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Tweening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458200" cy="556260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Creating a reasonable illusion of motion requires the drawing of 14-30 images per second of animation – very tedious!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In practice, only 4-5 images (called key images) instead of 14-30 are drawn, and then the computer is asked to create the remaining in-between images.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Tweening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5562600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This process of creating these in-between images from key images is called in-betweening (or tweening for short).</a:t>
            </a:r>
          </a:p>
          <a:p>
            <a:pPr algn="just" eaLnBrk="1" hangingPunct="1">
              <a:buFontTx/>
              <a:buNone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simplest algorithm for tweening calculates the position of a particular segment of an image by calculating the average of the positions of that same image segment belonging to adjacent key images.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Future of Graphics &amp; Animation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5562600"/>
          </a:xfrm>
        </p:spPr>
        <p:txBody>
          <a:bodyPr/>
          <a:lstStyle/>
          <a:p>
            <a:pPr algn="just" eaLnBrk="1" hangingPunct="1"/>
            <a:r>
              <a:rPr lang="en-US" sz="2800" b="1" smtClean="0">
                <a:solidFill>
                  <a:srgbClr val="009900"/>
                </a:solidFill>
                <a:latin typeface="Times New Roman" pitchFamily="18" charset="0"/>
              </a:rPr>
              <a:t>New graphic-file storage formats will appear with better compression efficiencies.</a:t>
            </a:r>
          </a:p>
          <a:p>
            <a:pPr algn="just" eaLnBrk="1" hangingPunct="1"/>
            <a:endParaRPr lang="en-US" sz="28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800" b="1" smtClean="0">
                <a:solidFill>
                  <a:srgbClr val="009900"/>
                </a:solidFill>
                <a:latin typeface="Times New Roman" pitchFamily="18" charset="0"/>
              </a:rPr>
              <a:t>3-D animation will become more popular as computers become faster and algorithms become smarter.</a:t>
            </a:r>
          </a:p>
          <a:p>
            <a:pPr algn="just" eaLnBrk="1" hangingPunct="1"/>
            <a:endParaRPr lang="en-US" sz="28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en-US" sz="2800" b="1" smtClean="0">
                <a:solidFill>
                  <a:srgbClr val="009900"/>
                </a:solidFill>
                <a:latin typeface="Times New Roman" pitchFamily="18" charset="0"/>
              </a:rPr>
              <a:t>More realistic games; better realism in movies – may, one day, make the human actors extinct.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What is Animation?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019800" cy="4876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9900"/>
                </a:solidFill>
                <a:latin typeface="Times New Roman" pitchFamily="18" charset="0"/>
              </a:rPr>
              <a:t>50 years ago Walt Disney created animated     objects such as Mickey Mouse.    </a:t>
            </a:r>
          </a:p>
          <a:p>
            <a:pPr algn="just" eaLnBrk="1" hangingPunct="1">
              <a:lnSpc>
                <a:spcPct val="90000"/>
              </a:lnSpc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9900"/>
                </a:solidFill>
                <a:latin typeface="Times New Roman" pitchFamily="18" charset="0"/>
              </a:rPr>
              <a:t>Today the process used to create animated objects has had to change.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009900"/>
                </a:solidFill>
                <a:latin typeface="Times New Roman" pitchFamily="18" charset="0"/>
              </a:rPr>
              <a:t>In fact, it continues to change.</a:t>
            </a:r>
          </a:p>
        </p:txBody>
      </p:sp>
      <p:pic>
        <p:nvPicPr>
          <p:cNvPr id="4100" name="Picture 4" descr="mickey-mouse-10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858000" y="1143000"/>
            <a:ext cx="16700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```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886200"/>
            <a:ext cx="23622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Animation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The word “animation” is a form of “animate,” which means to bring to life.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Thus when a multimedia developer wants to bring an image to life, animation is used.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For example, a spinning globe is it better to film the motion on video, or is animation a better solution.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The Power of Motion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Visual effects such as wipes, fades, zooms, and dissolves are available in most authoring packages.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But animation is more than wipes, fades, zooms, and dissolves.</a:t>
            </a: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Until Quick Time and AVI motion video became more common place animations were the primary source of dynamic action in multimedia.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Animation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algn="just" eaLnBrk="1" hangingPunct="1"/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Add visual impacts to your multimedia projects and Web pages. Many multimedia applications provide animation tools.</a:t>
            </a: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just"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You just have to look at it &amp; enjoy it!</a:t>
            </a:r>
          </a:p>
          <a:p>
            <a:pPr algn="just" eaLnBrk="1" hangingPunct="1"/>
            <a:endParaRPr lang="en-US" sz="2400" b="1" smtClean="0">
              <a:latin typeface="Times New Roman" pitchFamily="18" charset="0"/>
            </a:endParaRPr>
          </a:p>
        </p:txBody>
      </p:sp>
      <p:pic>
        <p:nvPicPr>
          <p:cNvPr id="7172" name="Picture 4" descr="funn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76400"/>
            <a:ext cx="36576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35funn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114800"/>
            <a:ext cx="2971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Principles of Animation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</a:rPr>
              <a:t>Animation is possible because of a </a:t>
            </a:r>
            <a:r>
              <a:rPr lang="en-US" sz="2000" b="1" dirty="0" err="1" smtClean="0">
                <a:solidFill>
                  <a:srgbClr val="009900"/>
                </a:solidFill>
                <a:latin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</a:rPr>
              <a:t> biological phenomenon known as 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persistence of vision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chemeClr val="accent6"/>
                </a:solidFill>
                <a:latin typeface="Times New Roman" pitchFamily="18" charset="0"/>
              </a:rPr>
              <a:t>And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</a:rPr>
              <a:t>The psychological phenomenon called </a:t>
            </a:r>
            <a:r>
              <a:rPr lang="en-US" sz="2000" b="1" i="1" dirty="0" smtClean="0">
                <a:solidFill>
                  <a:schemeClr val="accent6"/>
                </a:solidFill>
                <a:latin typeface="Times New Roman" pitchFamily="18" charset="0"/>
              </a:rPr>
              <a:t>phi 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i="1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</a:rPr>
              <a:t>An object seen by the human eye remains chemically mapped on the eye’s retina for a brief time after viewing.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</a:rPr>
              <a:t>Combined with the human mind’s need to conceptually complete a perceived action.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solidFill>
                <a:srgbClr val="00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dirty="0" smtClean="0">
                <a:solidFill>
                  <a:srgbClr val="009900"/>
                </a:solidFill>
                <a:latin typeface="Times New Roman" pitchFamily="18" charset="0"/>
              </a:rPr>
              <a:t>This makes it possible for a series of images that are changed very slightly and very rapidly, one after the other, seem like continuous motion 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000" b="1" dirty="0" smtClean="0"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00"/>
                </a:solidFill>
                <a:latin typeface="Times New Roman" pitchFamily="18" charset="0"/>
              </a:rPr>
              <a:t>Animation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733800" cy="4525963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</a:pPr>
            <a:r>
              <a:rPr lang="en-US" sz="2400" b="1" smtClean="0">
                <a:solidFill>
                  <a:srgbClr val="009900"/>
                </a:solidFill>
                <a:latin typeface="Times New Roman" pitchFamily="18" charset="0"/>
              </a:rPr>
              <a:t>Animation adds visual impact. Persistence of vision allows a series of separate images to blend together into a visual illusion of movement.</a:t>
            </a:r>
          </a:p>
          <a:p>
            <a:pPr eaLnBrk="1" hangingPunct="1"/>
            <a:endParaRPr lang="en-US" sz="2400" b="1" smtClean="0">
              <a:solidFill>
                <a:srgbClr val="0099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(c) 2011 Presentation Point (www.presentationpoint.yolasite.com)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1703</Words>
  <Application>Microsoft Office PowerPoint</Application>
  <PresentationFormat>On-screen Show (4:3)</PresentationFormat>
  <Paragraphs>290</Paragraphs>
  <Slides>33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Times New Roman</vt:lpstr>
      <vt:lpstr>Arial</vt:lpstr>
      <vt:lpstr>Wingdings</vt:lpstr>
      <vt:lpstr>Andy</vt:lpstr>
      <vt:lpstr>Default Design</vt:lpstr>
      <vt:lpstr>Slide 1</vt:lpstr>
      <vt:lpstr>Slide 2</vt:lpstr>
      <vt:lpstr>Graphics &amp; Animation</vt:lpstr>
      <vt:lpstr>What is Animation?</vt:lpstr>
      <vt:lpstr>Animation</vt:lpstr>
      <vt:lpstr>The Power of Motion</vt:lpstr>
      <vt:lpstr>Animation</vt:lpstr>
      <vt:lpstr>Principles of Animation</vt:lpstr>
      <vt:lpstr>Animation</vt:lpstr>
      <vt:lpstr>Animation and Frame Rates</vt:lpstr>
      <vt:lpstr>Computer Animation</vt:lpstr>
      <vt:lpstr>3-D Animation</vt:lpstr>
      <vt:lpstr>Animation File Formats</vt:lpstr>
      <vt:lpstr>Graphics</vt:lpstr>
      <vt:lpstr>Displaying Images</vt:lpstr>
      <vt:lpstr>Pixel</vt:lpstr>
      <vt:lpstr>Slide 17</vt:lpstr>
      <vt:lpstr>Dithering</vt:lpstr>
      <vt:lpstr>Aliasing</vt:lpstr>
      <vt:lpstr>Anti-Aliasing</vt:lpstr>
      <vt:lpstr>Graphics File Formats</vt:lpstr>
      <vt:lpstr>Vector or Object-Oriented Graphics</vt:lpstr>
      <vt:lpstr>Image Processing</vt:lpstr>
      <vt:lpstr>3-D Graphics</vt:lpstr>
      <vt:lpstr>3-D Graphics</vt:lpstr>
      <vt:lpstr>3-D Graphics: Applications</vt:lpstr>
      <vt:lpstr>3-D Rendering</vt:lpstr>
      <vt:lpstr>Slide 28</vt:lpstr>
      <vt:lpstr>Slide 29</vt:lpstr>
      <vt:lpstr>Computer Animation: Examples</vt:lpstr>
      <vt:lpstr>Tweening</vt:lpstr>
      <vt:lpstr>Tweening</vt:lpstr>
      <vt:lpstr>Future of Graphics &amp; Animation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And Animation</dc:title>
  <dc:subject>Computer Graphics And Animation</dc:subject>
  <dc:creator>www.futureit.yolasite.com and www.presentationpoint.yolasite.com</dc:creator>
  <cp:keywords>Graphics &amp; Animation, Games</cp:keywords>
  <cp:lastModifiedBy>L1F10BSCS0025</cp:lastModifiedBy>
  <cp:revision>37</cp:revision>
  <dcterms:created xsi:type="dcterms:W3CDTF">2009-10-19T05:02:37Z</dcterms:created>
  <dcterms:modified xsi:type="dcterms:W3CDTF">2011-03-01T10:29:44Z</dcterms:modified>
  <cp:category>Computing</cp:category>
</cp:coreProperties>
</file>